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737" autoAdjust="0"/>
  </p:normalViewPr>
  <p:slideViewPr>
    <p:cSldViewPr>
      <p:cViewPr>
        <p:scale>
          <a:sx n="50" d="100"/>
          <a:sy n="50" d="100"/>
        </p:scale>
        <p:origin x="-195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F75F-D3DA-4D1B-9871-EF8E16B7C18A}" type="datetimeFigureOut">
              <a:rPr lang="nl-NL" smtClean="0"/>
              <a:pPr/>
              <a:t>24-11-2012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00E77-9F36-40BE-90B4-C5773AA51C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8064896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ontkenning</a:t>
            </a:r>
            <a:endParaRPr kumimoji="0" lang="nl-NL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12776"/>
            <a:ext cx="7776864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Nederlands:	niet, geen,</a:t>
            </a: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niemand, nooit,</a:t>
            </a:r>
            <a:b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niets, enz.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Vorm</a:t>
            </a: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hebt altijd twee woorden nodig.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noProof="0" dirty="0" smtClean="0"/>
              <a:t>1. </a:t>
            </a:r>
            <a:r>
              <a:rPr lang="nl-NL" sz="3200" b="1" noProof="0" dirty="0" err="1" smtClean="0">
                <a:solidFill>
                  <a:srgbClr val="FF0000"/>
                </a:solidFill>
              </a:rPr>
              <a:t>ne</a:t>
            </a:r>
            <a:r>
              <a:rPr lang="nl-NL" sz="3200" b="1" noProof="0" dirty="0" smtClean="0"/>
              <a:t> </a:t>
            </a:r>
            <a:r>
              <a:rPr lang="nl-NL" sz="3200" noProof="0" dirty="0" smtClean="0"/>
              <a:t>(</a:t>
            </a:r>
            <a:r>
              <a:rPr lang="nl-NL" sz="3200" b="1" noProof="0" dirty="0" smtClean="0">
                <a:solidFill>
                  <a:srgbClr val="FF0000"/>
                </a:solidFill>
              </a:rPr>
              <a:t>n’</a:t>
            </a:r>
            <a:r>
              <a:rPr lang="nl-NL" sz="3200" noProof="0" dirty="0" smtClean="0">
                <a:solidFill>
                  <a:srgbClr val="FF0000"/>
                </a:solidFill>
              </a:rPr>
              <a:t> </a:t>
            </a:r>
            <a:r>
              <a:rPr lang="nl-NL" sz="3200" noProof="0" dirty="0" smtClean="0"/>
              <a:t>bij klinkerbotsing)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nl-NL" sz="3200" b="1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</a:t>
            </a:r>
            <a:r>
              <a:rPr kumimoji="0" lang="nl-NL" sz="3200" b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(of een van de andere vormen)</a:t>
            </a: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4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76864" cy="5472608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De volgende vormen moet je kennen: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b="1" dirty="0" err="1" smtClean="0">
                <a:solidFill>
                  <a:srgbClr val="FF0000"/>
                </a:solidFill>
              </a:rPr>
              <a:t>ne</a:t>
            </a:r>
            <a:r>
              <a:rPr lang="nl-NL" b="1" dirty="0" smtClean="0">
                <a:solidFill>
                  <a:srgbClr val="FF0000"/>
                </a:solidFill>
              </a:rPr>
              <a:t> … pas</a:t>
            </a:r>
            <a:r>
              <a:rPr lang="nl-NL" b="1" dirty="0" smtClean="0">
                <a:solidFill>
                  <a:srgbClr val="00B050"/>
                </a:solidFill>
              </a:rPr>
              <a:t>			</a:t>
            </a:r>
            <a:r>
              <a:rPr lang="nl-NL" dirty="0" smtClean="0">
                <a:solidFill>
                  <a:schemeClr val="tx1"/>
                </a:solidFill>
              </a:rPr>
              <a:t>niet/geen</a:t>
            </a:r>
          </a:p>
          <a:p>
            <a:pPr algn="l"/>
            <a:r>
              <a:rPr lang="nl-NL" b="1" dirty="0" err="1" smtClean="0">
                <a:solidFill>
                  <a:srgbClr val="FF0000"/>
                </a:solidFill>
              </a:rPr>
              <a:t>ne</a:t>
            </a:r>
            <a:r>
              <a:rPr lang="nl-NL" b="1" dirty="0" smtClean="0">
                <a:solidFill>
                  <a:srgbClr val="FF0000"/>
                </a:solidFill>
              </a:rPr>
              <a:t> … pas </a:t>
            </a:r>
            <a:r>
              <a:rPr lang="nl-NL" b="1" dirty="0" err="1" smtClean="0">
                <a:solidFill>
                  <a:srgbClr val="FF0000"/>
                </a:solidFill>
              </a:rPr>
              <a:t>encore</a:t>
            </a:r>
            <a:r>
              <a:rPr lang="nl-NL" b="1" dirty="0" smtClean="0">
                <a:solidFill>
                  <a:srgbClr val="FF0000"/>
                </a:solidFill>
              </a:rPr>
              <a:t>	</a:t>
            </a:r>
            <a:r>
              <a:rPr lang="nl-NL" b="1" dirty="0" smtClean="0">
                <a:solidFill>
                  <a:srgbClr val="00B050"/>
                </a:solidFill>
              </a:rPr>
              <a:t>	</a:t>
            </a:r>
            <a:r>
              <a:rPr lang="nl-NL" dirty="0" smtClean="0">
                <a:solidFill>
                  <a:schemeClr val="tx1"/>
                </a:solidFill>
              </a:rPr>
              <a:t>nog</a:t>
            </a:r>
            <a:r>
              <a:rPr lang="nl-NL" b="1" dirty="0" smtClean="0">
                <a:solidFill>
                  <a:srgbClr val="00B050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niet</a:t>
            </a:r>
          </a:p>
          <a:p>
            <a:pPr algn="l"/>
            <a:r>
              <a:rPr lang="nl-NL" b="1" dirty="0" err="1" smtClean="0">
                <a:solidFill>
                  <a:srgbClr val="FF0000"/>
                </a:solidFill>
              </a:rPr>
              <a:t>ne</a:t>
            </a:r>
            <a:r>
              <a:rPr lang="nl-NL" b="1" dirty="0" smtClean="0">
                <a:solidFill>
                  <a:srgbClr val="FF0000"/>
                </a:solidFill>
              </a:rPr>
              <a:t> … plus</a:t>
            </a:r>
            <a:r>
              <a:rPr lang="nl-NL" b="1" dirty="0" smtClean="0">
                <a:solidFill>
                  <a:srgbClr val="00B050"/>
                </a:solidFill>
              </a:rPr>
              <a:t>			</a:t>
            </a:r>
            <a:r>
              <a:rPr lang="nl-NL" dirty="0" smtClean="0">
                <a:solidFill>
                  <a:schemeClr val="tx1"/>
                </a:solidFill>
              </a:rPr>
              <a:t>niet</a:t>
            </a:r>
            <a:r>
              <a:rPr lang="nl-NL" b="1" dirty="0" smtClean="0">
                <a:solidFill>
                  <a:srgbClr val="00B050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meer</a:t>
            </a:r>
          </a:p>
          <a:p>
            <a:pPr algn="l"/>
            <a:r>
              <a:rPr lang="nl-NL" b="1" dirty="0" err="1" smtClean="0">
                <a:solidFill>
                  <a:srgbClr val="FF0000"/>
                </a:solidFill>
              </a:rPr>
              <a:t>ne</a:t>
            </a:r>
            <a:r>
              <a:rPr lang="nl-NL" b="1" dirty="0" smtClean="0">
                <a:solidFill>
                  <a:srgbClr val="FF0000"/>
                </a:solidFill>
              </a:rPr>
              <a:t> … </a:t>
            </a:r>
            <a:r>
              <a:rPr lang="nl-NL" b="1" dirty="0" err="1" smtClean="0">
                <a:solidFill>
                  <a:srgbClr val="FF0000"/>
                </a:solidFill>
              </a:rPr>
              <a:t>rien</a:t>
            </a:r>
            <a:r>
              <a:rPr lang="nl-NL" b="1" dirty="0" smtClean="0">
                <a:solidFill>
                  <a:srgbClr val="00B050"/>
                </a:solidFill>
              </a:rPr>
              <a:t>			</a:t>
            </a:r>
            <a:r>
              <a:rPr lang="nl-NL" dirty="0" smtClean="0">
                <a:solidFill>
                  <a:schemeClr val="tx1"/>
                </a:solidFill>
              </a:rPr>
              <a:t>niets</a:t>
            </a:r>
          </a:p>
          <a:p>
            <a:pPr algn="l"/>
            <a:r>
              <a:rPr lang="nl-NL" b="1" dirty="0" err="1" smtClean="0">
                <a:solidFill>
                  <a:srgbClr val="FF0000"/>
                </a:solidFill>
              </a:rPr>
              <a:t>ne</a:t>
            </a:r>
            <a:r>
              <a:rPr lang="nl-NL" b="1" dirty="0" smtClean="0">
                <a:solidFill>
                  <a:srgbClr val="FF0000"/>
                </a:solidFill>
              </a:rPr>
              <a:t> … jamais</a:t>
            </a:r>
            <a:r>
              <a:rPr lang="nl-NL" b="1" dirty="0" smtClean="0">
                <a:solidFill>
                  <a:srgbClr val="00B050"/>
                </a:solidFill>
              </a:rPr>
              <a:t>		</a:t>
            </a:r>
            <a:r>
              <a:rPr lang="nl-NL" dirty="0" smtClean="0">
                <a:solidFill>
                  <a:schemeClr val="tx1"/>
                </a:solidFill>
              </a:rPr>
              <a:t>nooit</a:t>
            </a:r>
          </a:p>
          <a:p>
            <a:pPr algn="l"/>
            <a:r>
              <a:rPr lang="nl-NL" b="1" dirty="0" err="1" smtClean="0">
                <a:solidFill>
                  <a:srgbClr val="FF0000"/>
                </a:solidFill>
              </a:rPr>
              <a:t>ne</a:t>
            </a:r>
            <a:r>
              <a:rPr lang="nl-NL" b="1" dirty="0" smtClean="0">
                <a:solidFill>
                  <a:srgbClr val="FF0000"/>
                </a:solidFill>
              </a:rPr>
              <a:t> … </a:t>
            </a:r>
            <a:r>
              <a:rPr lang="nl-NL" b="1" dirty="0" err="1" smtClean="0">
                <a:solidFill>
                  <a:srgbClr val="FF0000"/>
                </a:solidFill>
              </a:rPr>
              <a:t>personne</a:t>
            </a:r>
            <a:r>
              <a:rPr lang="nl-NL" b="1" dirty="0" smtClean="0">
                <a:solidFill>
                  <a:srgbClr val="00B050"/>
                </a:solidFill>
              </a:rPr>
              <a:t>		</a:t>
            </a:r>
            <a:r>
              <a:rPr lang="nl-NL" dirty="0" smtClean="0">
                <a:solidFill>
                  <a:schemeClr val="tx1"/>
                </a:solidFill>
              </a:rPr>
              <a:t>niemand</a:t>
            </a:r>
          </a:p>
          <a:p>
            <a:pPr algn="l"/>
            <a:r>
              <a:rPr lang="nl-NL" b="1" dirty="0" err="1" smtClean="0">
                <a:solidFill>
                  <a:srgbClr val="FF0000"/>
                </a:solidFill>
              </a:rPr>
              <a:t>ne</a:t>
            </a:r>
            <a:r>
              <a:rPr lang="nl-NL" b="1" dirty="0" smtClean="0">
                <a:solidFill>
                  <a:srgbClr val="FF0000"/>
                </a:solidFill>
              </a:rPr>
              <a:t> … pas non plus	</a:t>
            </a:r>
            <a:r>
              <a:rPr lang="nl-NL" dirty="0" smtClean="0">
                <a:solidFill>
                  <a:schemeClr val="tx1"/>
                </a:solidFill>
              </a:rPr>
              <a:t>ook niet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Plaats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>
                <a:solidFill>
                  <a:srgbClr val="FF0000"/>
                </a:solidFill>
              </a:rPr>
              <a:t>Ne (n’)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  <a:r>
              <a:rPr lang="nl-NL" sz="3200" dirty="0" smtClean="0"/>
              <a:t>staat direct </a:t>
            </a:r>
            <a:r>
              <a:rPr lang="nl-NL" sz="3200" b="1" dirty="0" smtClean="0">
                <a:solidFill>
                  <a:srgbClr val="00B050"/>
                </a:solidFill>
              </a:rPr>
              <a:t>voor</a:t>
            </a:r>
            <a:r>
              <a:rPr lang="nl-NL" sz="3200" dirty="0" smtClean="0"/>
              <a:t> de persoonsvorm.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</a:t>
            </a: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staat direct </a:t>
            </a: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achter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persoonsvorm.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persoonsvorm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het eerste (vervoegde) 				werkwoord in de zin</a:t>
            </a:r>
            <a:endParaRPr kumimoji="0" lang="nl-NL" sz="32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nl-NL" sz="2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vais</a:t>
            </a:r>
            <a:r>
              <a:rPr kumimoji="0" lang="nl-NL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au </a:t>
            </a:r>
            <a:r>
              <a:rPr kumimoji="0" lang="nl-NL" sz="2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supermarché</a:t>
            </a:r>
            <a:r>
              <a:rPr kumimoji="0" lang="nl-NL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	</a:t>
            </a:r>
            <a:r>
              <a:rPr lang="nl-NL" sz="2400" i="1" dirty="0" smtClean="0"/>
              <a:t>Je </a:t>
            </a:r>
            <a:r>
              <a:rPr lang="nl-NL" sz="2400" b="1" i="1" dirty="0" err="1" smtClean="0">
                <a:solidFill>
                  <a:srgbClr val="FF0000"/>
                </a:solidFill>
              </a:rPr>
              <a:t>ne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/>
              <a:t>vais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FF0000"/>
                </a:solidFill>
              </a:rPr>
              <a:t>pas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smtClean="0"/>
              <a:t>au </a:t>
            </a:r>
            <a:r>
              <a:rPr lang="nl-NL" sz="2400" i="1" dirty="0" err="1" smtClean="0"/>
              <a:t>supermarché</a:t>
            </a:r>
            <a:r>
              <a:rPr lang="nl-NL" sz="24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4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i="1" dirty="0" err="1" smtClean="0"/>
              <a:t>J’ai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un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jean</a:t>
            </a:r>
            <a:r>
              <a:rPr lang="nl-NL" sz="2400" i="1" dirty="0" smtClean="0"/>
              <a:t> bleu.		Je </a:t>
            </a:r>
            <a:r>
              <a:rPr lang="nl-NL" sz="2400" b="1" i="1" dirty="0" err="1" smtClean="0">
                <a:solidFill>
                  <a:srgbClr val="FF0000"/>
                </a:solidFill>
              </a:rPr>
              <a:t>n’</a:t>
            </a:r>
            <a:r>
              <a:rPr lang="nl-NL" sz="2400" i="1" dirty="0" err="1" smtClean="0"/>
              <a:t>ai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FF0000"/>
                </a:solidFill>
              </a:rPr>
              <a:t>pas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/>
              <a:t>un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jean</a:t>
            </a:r>
            <a:r>
              <a:rPr lang="nl-NL" sz="2400" i="1" dirty="0" smtClean="0"/>
              <a:t> bleu.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4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i="1" dirty="0" smtClean="0"/>
              <a:t>Je </a:t>
            </a:r>
            <a:r>
              <a:rPr lang="nl-NL" sz="2400" i="1" dirty="0" err="1" smtClean="0"/>
              <a:t>vais</a:t>
            </a:r>
            <a:r>
              <a:rPr lang="nl-NL" sz="2400" i="1" dirty="0" smtClean="0"/>
              <a:t> à la piscine.		Je </a:t>
            </a:r>
            <a:r>
              <a:rPr lang="nl-NL" sz="2400" b="1" i="1" dirty="0" err="1" smtClean="0">
                <a:solidFill>
                  <a:srgbClr val="FF0000"/>
                </a:solidFill>
              </a:rPr>
              <a:t>ne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/>
              <a:t>vais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FF0000"/>
                </a:solidFill>
              </a:rPr>
              <a:t>jamais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smtClean="0"/>
              <a:t>à la piscine.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4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i="1" dirty="0" err="1" smtClean="0"/>
              <a:t>J’ai</a:t>
            </a:r>
            <a:r>
              <a:rPr lang="nl-NL" sz="2400" i="1" dirty="0" smtClean="0"/>
              <a:t> fait mes </a:t>
            </a:r>
            <a:r>
              <a:rPr lang="nl-NL" sz="2400" i="1" dirty="0" err="1" smtClean="0"/>
              <a:t>devoirs</a:t>
            </a:r>
            <a:r>
              <a:rPr lang="nl-NL" sz="2400" i="1" dirty="0" smtClean="0"/>
              <a:t>.		Je </a:t>
            </a:r>
            <a:r>
              <a:rPr lang="nl-NL" sz="2400" b="1" i="1" dirty="0" err="1" smtClean="0">
                <a:solidFill>
                  <a:srgbClr val="FF0000"/>
                </a:solidFill>
              </a:rPr>
              <a:t>n’</a:t>
            </a:r>
            <a:r>
              <a:rPr lang="nl-NL" sz="2400" i="1" dirty="0" err="1" smtClean="0"/>
              <a:t>ai</a:t>
            </a: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rgbClr val="FF0000"/>
                </a:solidFill>
              </a:rPr>
              <a:t>pas </a:t>
            </a:r>
            <a:r>
              <a:rPr lang="nl-NL" sz="2400" b="1" i="1" dirty="0" err="1" smtClean="0">
                <a:solidFill>
                  <a:srgbClr val="FF0000"/>
                </a:solidFill>
              </a:rPr>
              <a:t>encore</a:t>
            </a:r>
            <a:r>
              <a:rPr lang="nl-NL" sz="2400" i="1" dirty="0" smtClean="0">
                <a:solidFill>
                  <a:srgbClr val="FF0000"/>
                </a:solidFill>
              </a:rPr>
              <a:t> </a:t>
            </a:r>
            <a:r>
              <a:rPr lang="nl-NL" sz="2400" i="1" dirty="0" smtClean="0"/>
              <a:t>fait mes  					</a:t>
            </a:r>
            <a:r>
              <a:rPr lang="nl-NL" sz="2400" i="1" dirty="0" err="1" smtClean="0"/>
              <a:t>devoirs</a:t>
            </a:r>
            <a:r>
              <a:rPr lang="nl-NL" sz="24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4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</a:t>
            </a: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</a:t>
            </a:r>
            <a:endParaRPr lang="nl-NL" sz="3200" i="1" noProof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lang="nl-NL" sz="3200" i="1" dirty="0" smtClean="0"/>
              <a:t>i</a:t>
            </a:r>
            <a:r>
              <a:rPr lang="nl-NL" sz="3200" i="1" noProof="0" dirty="0" smtClean="0"/>
              <a:t>l </a:t>
            </a:r>
            <a:r>
              <a:rPr lang="nl-NL" sz="3200" i="1" noProof="0" dirty="0" smtClean="0"/>
              <a:t>y a 	</a:t>
            </a:r>
            <a:r>
              <a:rPr lang="nl-NL" sz="3200" dirty="0" smtClean="0">
                <a:sym typeface="Wingdings" pitchFamily="2" charset="2"/>
              </a:rPr>
              <a:t> 	</a:t>
            </a:r>
            <a:r>
              <a:rPr lang="nl-NL" sz="3200" i="1" noProof="0" dirty="0" err="1" smtClean="0"/>
              <a:t>il</a:t>
            </a:r>
            <a:r>
              <a:rPr lang="nl-NL" sz="3200" i="1" noProof="0" dirty="0" smtClean="0"/>
              <a:t> </a:t>
            </a:r>
            <a:r>
              <a:rPr lang="nl-NL" sz="3200" b="1" i="1" noProof="0" dirty="0" err="1" smtClean="0">
                <a:solidFill>
                  <a:srgbClr val="FF0000"/>
                </a:solidFill>
              </a:rPr>
              <a:t>n’</a:t>
            </a:r>
            <a:r>
              <a:rPr lang="nl-NL" sz="3200" i="1" noProof="0" dirty="0" err="1" smtClean="0"/>
              <a:t>y</a:t>
            </a:r>
            <a:r>
              <a:rPr lang="nl-NL" sz="3200" i="1" noProof="0" dirty="0" smtClean="0"/>
              <a:t> a </a:t>
            </a:r>
            <a:r>
              <a:rPr lang="nl-NL" sz="3200" b="1" i="1" noProof="0" dirty="0" smtClean="0">
                <a:solidFill>
                  <a:srgbClr val="FF0000"/>
                </a:solidFill>
              </a:rPr>
              <a:t>pas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>
                <a:solidFill>
                  <a:srgbClr val="FF0000"/>
                </a:solidFill>
              </a:rPr>
              <a:t>	</a:t>
            </a:r>
            <a:r>
              <a:rPr lang="nl-NL" sz="3200" i="1" dirty="0" err="1" smtClean="0"/>
              <a:t>c’est</a:t>
            </a:r>
            <a:r>
              <a:rPr lang="nl-NL" sz="3200" i="1" dirty="0" smtClean="0"/>
              <a:t>	</a:t>
            </a:r>
            <a:r>
              <a:rPr lang="nl-NL" sz="3200" dirty="0" smtClean="0">
                <a:sym typeface="Wingdings" pitchFamily="2" charset="2"/>
              </a:rPr>
              <a:t></a:t>
            </a:r>
            <a:r>
              <a:rPr lang="nl-NL" sz="3200" dirty="0" smtClean="0">
                <a:solidFill>
                  <a:srgbClr val="FF0000"/>
                </a:solidFill>
              </a:rPr>
              <a:t>	</a:t>
            </a:r>
            <a:r>
              <a:rPr lang="nl-NL" sz="3200" i="1" dirty="0" err="1" smtClean="0"/>
              <a:t>ce</a:t>
            </a:r>
            <a:r>
              <a:rPr lang="nl-NL" sz="3200" i="1" dirty="0" smtClean="0">
                <a:solidFill>
                  <a:srgbClr val="FF0000"/>
                </a:solidFill>
              </a:rPr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n’</a:t>
            </a:r>
            <a:r>
              <a:rPr lang="nl-NL" sz="3200" i="1" dirty="0" err="1" smtClean="0"/>
              <a:t>est</a:t>
            </a:r>
            <a:r>
              <a:rPr lang="nl-NL" sz="3200" i="1" dirty="0" smtClean="0">
                <a:solidFill>
                  <a:srgbClr val="FF0000"/>
                </a:solidFill>
              </a:rPr>
              <a:t> </a:t>
            </a:r>
            <a:r>
              <a:rPr lang="nl-NL" sz="3200" b="1" i="1" dirty="0" smtClean="0">
                <a:solidFill>
                  <a:srgbClr val="FF0000"/>
                </a:solidFill>
              </a:rPr>
              <a:t>pas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i="1" dirty="0" smtClean="0">
                <a:solidFill>
                  <a:srgbClr val="FF0000"/>
                </a:solidFill>
              </a:rPr>
              <a:t>	</a:t>
            </a:r>
            <a:r>
              <a:rPr lang="nl-NL" sz="3200" i="1" dirty="0" err="1" smtClean="0"/>
              <a:t>j’ai</a:t>
            </a:r>
            <a:r>
              <a:rPr lang="nl-NL" sz="3200" b="1" i="1" dirty="0" smtClean="0">
                <a:solidFill>
                  <a:srgbClr val="FF0000"/>
                </a:solidFill>
              </a:rPr>
              <a:t>	</a:t>
            </a:r>
            <a:r>
              <a:rPr lang="nl-NL" sz="3200" b="1" dirty="0" smtClean="0">
                <a:sym typeface="Wingdings" pitchFamily="2" charset="2"/>
              </a:rPr>
              <a:t></a:t>
            </a:r>
            <a:r>
              <a:rPr lang="nl-NL" sz="3200" b="1" i="1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nl-NL" sz="3200" i="1" dirty="0" smtClean="0">
                <a:sym typeface="Wingdings" pitchFamily="2" charset="2"/>
              </a:rPr>
              <a:t>je</a:t>
            </a:r>
            <a:r>
              <a:rPr lang="nl-NL" sz="3200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nl-NL" sz="3200" b="1" i="1" dirty="0" err="1" smtClean="0">
                <a:solidFill>
                  <a:srgbClr val="FF0000"/>
                </a:solidFill>
                <a:sym typeface="Wingdings" pitchFamily="2" charset="2"/>
              </a:rPr>
              <a:t>n’</a:t>
            </a:r>
            <a:r>
              <a:rPr lang="nl-NL" sz="3200" i="1" dirty="0" err="1" smtClean="0">
                <a:sym typeface="Wingdings" pitchFamily="2" charset="2"/>
              </a:rPr>
              <a:t>ai</a:t>
            </a:r>
            <a:r>
              <a:rPr lang="nl-NL" sz="3200" b="1" i="1" dirty="0" smtClean="0">
                <a:solidFill>
                  <a:srgbClr val="FF0000"/>
                </a:solidFill>
                <a:sym typeface="Wingdings" pitchFamily="2" charset="2"/>
              </a:rPr>
              <a:t> pas</a:t>
            </a:r>
            <a:endParaRPr lang="nl-NL" sz="3200" b="1" i="1" dirty="0" smtClean="0">
              <a:solidFill>
                <a:srgbClr val="FF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i="1" noProof="0" dirty="0" smtClean="0">
                <a:solidFill>
                  <a:srgbClr val="FF0000"/>
                </a:solidFill>
              </a:rPr>
              <a:t>	</a:t>
            </a:r>
            <a:endParaRPr lang="nl-NL" sz="3200" b="1" i="1" noProof="0" dirty="0" smtClean="0">
              <a:solidFill>
                <a:srgbClr val="00B05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B. 	Als je een zin ontkennend maakt met woorden als ‘nooit’, ‘niets’ en ‘niemand’, moeten de woorden </a:t>
            </a:r>
            <a:r>
              <a:rPr lang="nl-NL" sz="3200" i="1" dirty="0" err="1" smtClean="0">
                <a:solidFill>
                  <a:srgbClr val="FF0000"/>
                </a:solidFill>
              </a:rPr>
              <a:t>toujours</a:t>
            </a:r>
            <a:r>
              <a:rPr lang="nl-NL" sz="3200" dirty="0" smtClean="0"/>
              <a:t> (altijd), </a:t>
            </a:r>
            <a:r>
              <a:rPr lang="nl-NL" sz="3200" i="1" dirty="0" err="1" smtClean="0">
                <a:solidFill>
                  <a:srgbClr val="FF0000"/>
                </a:solidFill>
              </a:rPr>
              <a:t>quelque</a:t>
            </a:r>
            <a:r>
              <a:rPr lang="nl-NL" sz="3200" i="1" dirty="0" smtClean="0"/>
              <a:t> </a:t>
            </a:r>
            <a:r>
              <a:rPr lang="nl-NL" sz="3200" i="1" dirty="0" err="1" smtClean="0">
                <a:solidFill>
                  <a:srgbClr val="FF0000"/>
                </a:solidFill>
              </a:rPr>
              <a:t>chose</a:t>
            </a:r>
            <a:r>
              <a:rPr lang="nl-NL" sz="3200" dirty="0" smtClean="0"/>
              <a:t> (iets) en </a:t>
            </a:r>
            <a:r>
              <a:rPr lang="nl-NL" sz="3200" i="1" dirty="0" err="1" smtClean="0">
                <a:solidFill>
                  <a:srgbClr val="FF0000"/>
                </a:solidFill>
              </a:rPr>
              <a:t>quelqu’un</a:t>
            </a:r>
            <a:r>
              <a:rPr lang="nl-NL" sz="3200" dirty="0" smtClean="0"/>
              <a:t> (iemand) weg worden gelaten.</a:t>
            </a:r>
            <a:endParaRPr lang="nl-NL" sz="3200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i="1" noProof="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8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Pierre </a:t>
            </a:r>
            <a:r>
              <a:rPr kumimoji="0" lang="nl-NL" sz="28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regarde</a:t>
            </a:r>
            <a:r>
              <a:rPr kumimoji="0" lang="nl-NL" sz="28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toujours</a:t>
            </a:r>
            <a:r>
              <a:rPr kumimoji="0" lang="nl-NL" sz="28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les </a:t>
            </a:r>
            <a:r>
              <a:rPr kumimoji="0" lang="nl-NL" sz="2800" b="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séries</a:t>
            </a:r>
            <a:r>
              <a:rPr kumimoji="0" lang="nl-NL" sz="28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i="1" dirty="0" smtClean="0"/>
              <a:t>Pierre </a:t>
            </a:r>
            <a:r>
              <a:rPr lang="nl-NL" sz="2800" b="1" i="1" dirty="0" err="1" smtClean="0">
                <a:solidFill>
                  <a:srgbClr val="FF0000"/>
                </a:solidFill>
              </a:rPr>
              <a:t>ne</a:t>
            </a:r>
            <a:r>
              <a:rPr lang="nl-NL" sz="2800" i="1" dirty="0" smtClean="0">
                <a:solidFill>
                  <a:srgbClr val="00B050"/>
                </a:solidFill>
              </a:rPr>
              <a:t> </a:t>
            </a:r>
            <a:r>
              <a:rPr lang="nl-NL" sz="2800" i="1" dirty="0" err="1" smtClean="0"/>
              <a:t>regarde</a:t>
            </a:r>
            <a:r>
              <a:rPr lang="nl-NL" sz="2800" i="1" dirty="0" smtClean="0"/>
              <a:t> </a:t>
            </a:r>
            <a:r>
              <a:rPr lang="nl-NL" sz="2800" b="1" i="1" dirty="0" smtClean="0">
                <a:solidFill>
                  <a:srgbClr val="FF0000"/>
                </a:solidFill>
              </a:rPr>
              <a:t>jamais</a:t>
            </a:r>
            <a:r>
              <a:rPr lang="nl-NL" sz="2800" i="1" dirty="0" smtClean="0">
                <a:solidFill>
                  <a:srgbClr val="00B050"/>
                </a:solidFill>
              </a:rPr>
              <a:t> </a:t>
            </a:r>
            <a:r>
              <a:rPr lang="nl-NL" sz="2800" i="1" dirty="0" smtClean="0"/>
              <a:t>les </a:t>
            </a:r>
            <a:r>
              <a:rPr lang="nl-NL" sz="2800" i="1" dirty="0" err="1" smtClean="0"/>
              <a:t>séries</a:t>
            </a:r>
            <a:r>
              <a:rPr lang="nl-NL" sz="28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8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i="1" dirty="0" smtClean="0"/>
              <a:t>Je </a:t>
            </a:r>
            <a:r>
              <a:rPr lang="nl-NL" sz="2800" i="1" dirty="0" err="1" smtClean="0"/>
              <a:t>vais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acheter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quelque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chose</a:t>
            </a:r>
            <a:r>
              <a:rPr lang="nl-NL" sz="28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i="1" dirty="0" smtClean="0"/>
              <a:t>Je </a:t>
            </a:r>
            <a:r>
              <a:rPr lang="nl-NL" sz="2800" b="1" i="1" dirty="0" err="1" smtClean="0">
                <a:solidFill>
                  <a:srgbClr val="FF0000"/>
                </a:solidFill>
              </a:rPr>
              <a:t>ne</a:t>
            </a:r>
            <a:r>
              <a:rPr lang="nl-NL" sz="2800" b="1" i="1" dirty="0" smtClean="0">
                <a:solidFill>
                  <a:srgbClr val="00B050"/>
                </a:solidFill>
              </a:rPr>
              <a:t> </a:t>
            </a:r>
            <a:r>
              <a:rPr lang="nl-NL" sz="2800" i="1" dirty="0" err="1" smtClean="0"/>
              <a:t>vais</a:t>
            </a:r>
            <a:r>
              <a:rPr lang="nl-NL" sz="2800" i="1" dirty="0" smtClean="0"/>
              <a:t> </a:t>
            </a:r>
            <a:r>
              <a:rPr lang="nl-NL" sz="2800" b="1" i="1" dirty="0" err="1" smtClean="0">
                <a:solidFill>
                  <a:srgbClr val="FF0000"/>
                </a:solidFill>
              </a:rPr>
              <a:t>rien</a:t>
            </a:r>
            <a:r>
              <a:rPr lang="nl-NL" sz="2800" i="1" dirty="0" smtClean="0">
                <a:solidFill>
                  <a:srgbClr val="00B050"/>
                </a:solidFill>
              </a:rPr>
              <a:t> </a:t>
            </a:r>
            <a:r>
              <a:rPr lang="nl-NL" sz="2800" i="1" dirty="0" err="1" smtClean="0"/>
              <a:t>acheter</a:t>
            </a:r>
            <a:r>
              <a:rPr lang="nl-NL" sz="28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8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i="1" dirty="0" smtClean="0"/>
              <a:t>Je </a:t>
            </a:r>
            <a:r>
              <a:rPr lang="nl-NL" sz="2800" i="1" dirty="0" err="1" smtClean="0"/>
              <a:t>vois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quelqu’un</a:t>
            </a:r>
            <a:r>
              <a:rPr lang="nl-NL" sz="28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i="1" dirty="0" smtClean="0"/>
              <a:t>Je </a:t>
            </a:r>
            <a:r>
              <a:rPr lang="nl-NL" sz="2800" b="1" i="1" dirty="0" err="1" smtClean="0">
                <a:solidFill>
                  <a:srgbClr val="FF0000"/>
                </a:solidFill>
              </a:rPr>
              <a:t>ne</a:t>
            </a:r>
            <a:r>
              <a:rPr lang="nl-NL" sz="2800" i="1" dirty="0" smtClean="0">
                <a:solidFill>
                  <a:srgbClr val="00B050"/>
                </a:solidFill>
              </a:rPr>
              <a:t> </a:t>
            </a:r>
            <a:r>
              <a:rPr lang="nl-NL" sz="2800" i="1" dirty="0" err="1" smtClean="0"/>
              <a:t>vois</a:t>
            </a:r>
            <a:r>
              <a:rPr lang="nl-NL" sz="2800" i="1" dirty="0" smtClean="0"/>
              <a:t> </a:t>
            </a:r>
            <a:r>
              <a:rPr lang="nl-NL" sz="2800" b="1" i="1" dirty="0" err="1" smtClean="0">
                <a:solidFill>
                  <a:srgbClr val="FF0000"/>
                </a:solidFill>
              </a:rPr>
              <a:t>personne</a:t>
            </a:r>
            <a:r>
              <a:rPr lang="nl-NL" sz="2800" i="1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UcPeriod" startAt="3"/>
              <a:tabLst/>
              <a:defRPr/>
            </a:pPr>
            <a:r>
              <a:rPr lang="nl-NL" sz="3200" dirty="0" smtClean="0"/>
              <a:t>Als in een zin ‘niemand’ het onderwerp is, begin je met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Personne</a:t>
            </a:r>
            <a:r>
              <a:rPr lang="nl-NL" sz="3200" b="1" i="1" dirty="0" smtClean="0">
                <a:solidFill>
                  <a:srgbClr val="FF0000"/>
                </a:solidFill>
              </a:rPr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ne</a:t>
            </a:r>
            <a:r>
              <a:rPr lang="nl-NL" sz="3200" b="1" i="1" dirty="0" smtClean="0">
                <a:solidFill>
                  <a:srgbClr val="FF0000"/>
                </a:solidFill>
              </a:rPr>
              <a:t> …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UcPeriod" startAt="3"/>
              <a:tabLst/>
              <a:defRPr/>
            </a:pPr>
            <a:endParaRPr lang="nl-NL" sz="3200" b="1" i="1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>
                <a:solidFill>
                  <a:schemeClr val="accent6"/>
                </a:solidFill>
              </a:rPr>
              <a:t>bijvoorbeeld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Niemand heeft geluisterd.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i="1" dirty="0" err="1" smtClean="0">
                <a:solidFill>
                  <a:srgbClr val="FF0000"/>
                </a:solidFill>
              </a:rPr>
              <a:t>Personne</a:t>
            </a:r>
            <a:r>
              <a:rPr lang="nl-NL" sz="3200" b="1" i="1" dirty="0" smtClean="0">
                <a:solidFill>
                  <a:srgbClr val="FF0000"/>
                </a:solidFill>
              </a:rPr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n’</a:t>
            </a:r>
            <a:r>
              <a:rPr lang="nl-NL" sz="3200" i="1" dirty="0" err="1" smtClean="0"/>
              <a:t>a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écouté</a:t>
            </a:r>
            <a:r>
              <a:rPr lang="nl-NL" sz="3200" i="1" dirty="0" smtClean="0"/>
              <a:t>.</a:t>
            </a:r>
            <a:endParaRPr lang="nl-NL" sz="3200" b="1" i="1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i="1" noProof="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108</Words>
  <Application>Microsoft Office PowerPoint</Application>
  <PresentationFormat>Diavoorstelling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4</cp:revision>
  <dcterms:created xsi:type="dcterms:W3CDTF">2011-12-03T19:34:27Z</dcterms:created>
  <dcterms:modified xsi:type="dcterms:W3CDTF">2012-11-24T10:36:25Z</dcterms:modified>
</cp:coreProperties>
</file>